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360360" y="451800"/>
            <a:ext cx="2733480" cy="1418400"/>
          </a:xfrm>
          <a:prstGeom prst="rect">
            <a:avLst/>
          </a:prstGeom>
          <a:ln w="0">
            <a:noFill/>
          </a:ln>
        </p:spPr>
      </p:pic>
      <p:pic>
        <p:nvPicPr>
          <p:cNvPr id="39" name="Picture 3" descr=""/>
          <p:cNvPicPr/>
          <p:nvPr/>
        </p:nvPicPr>
        <p:blipFill>
          <a:blip r:embed="rId2"/>
          <a:srcRect l="8476" t="0" r="4355" b="0"/>
          <a:stretch/>
        </p:blipFill>
        <p:spPr>
          <a:xfrm>
            <a:off x="5509800" y="72360"/>
            <a:ext cx="2912760" cy="2446200"/>
          </a:xfrm>
          <a:prstGeom prst="rect">
            <a:avLst/>
          </a:prstGeom>
          <a:ln w="0">
            <a:noFill/>
          </a:ln>
        </p:spPr>
      </p:pic>
      <p:pic>
        <p:nvPicPr>
          <p:cNvPr id="40" name="Picture 3_0" descr=""/>
          <p:cNvPicPr/>
          <p:nvPr/>
        </p:nvPicPr>
        <p:blipFill>
          <a:blip r:embed="rId3"/>
          <a:srcRect l="8476" t="0" r="4355" b="0"/>
          <a:stretch/>
        </p:blipFill>
        <p:spPr>
          <a:xfrm>
            <a:off x="5509800" y="72360"/>
            <a:ext cx="2912760" cy="244620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3_1" descr=""/>
          <p:cNvPicPr/>
          <p:nvPr/>
        </p:nvPicPr>
        <p:blipFill>
          <a:blip r:embed="rId4"/>
          <a:srcRect l="8476" t="0" r="4355" b="0"/>
          <a:stretch/>
        </p:blipFill>
        <p:spPr>
          <a:xfrm>
            <a:off x="5509800" y="72360"/>
            <a:ext cx="2912760" cy="2446200"/>
          </a:xfrm>
          <a:prstGeom prst="rect">
            <a:avLst/>
          </a:prstGeom>
          <a:ln w="0"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2016000" y="2268000"/>
            <a:ext cx="4966200" cy="167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fr-FR" sz="2600" spc="-1" strike="noStrike">
                <a:solidFill>
                  <a:srgbClr val="800080"/>
                </a:solidFill>
                <a:latin typeface="Arial"/>
                <a:ea typeface="DejaVu Sans"/>
              </a:rPr>
              <a:t>Spécialité</a:t>
            </a:r>
            <a:r>
              <a:rPr b="1" lang="fr-FR" sz="2600" spc="-1" strike="noStrike">
                <a:solidFill>
                  <a:srgbClr val="800080"/>
                </a:solidFill>
                <a:latin typeface="Arial"/>
                <a:ea typeface="DejaVu Sans"/>
              </a:rPr>
              <a:t> </a:t>
            </a:r>
            <a:endParaRPr b="0" lang="fr-F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600" spc="-1" strike="noStrike">
                <a:solidFill>
                  <a:srgbClr val="800080"/>
                </a:solidFill>
                <a:latin typeface="Arial"/>
                <a:ea typeface="DejaVu Sans"/>
              </a:rPr>
              <a:t>histoire-géographie </a:t>
            </a:r>
            <a:endParaRPr b="0" lang="fr-FR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600" spc="-1" strike="noStrike">
                <a:solidFill>
                  <a:srgbClr val="800080"/>
                </a:solidFill>
                <a:latin typeface="Arial"/>
                <a:ea typeface="DejaVu Sans"/>
              </a:rPr>
              <a:t>géopolitique et sciences politiques</a:t>
            </a:r>
            <a:endParaRPr b="0" lang="fr-FR" sz="26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5"/>
          <a:stretch/>
        </p:blipFill>
        <p:spPr>
          <a:xfrm>
            <a:off x="453960" y="3960000"/>
            <a:ext cx="3144240" cy="235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/>
          <p:nvPr/>
        </p:nvSpPr>
        <p:spPr>
          <a:xfrm>
            <a:off x="0" y="360000"/>
            <a:ext cx="93585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’est-ce que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la spécialité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histoire-géographie, géopolitique et sciences politiques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 ?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360000" y="2668680"/>
            <a:ext cx="32385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2a6099"/>
                </a:solidFill>
                <a:latin typeface="Arial"/>
                <a:ea typeface="DejaVu Sans"/>
              </a:rPr>
              <a:t>La spécialité HGGSP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2a6099"/>
                </a:solidFill>
                <a:latin typeface="Arial"/>
                <a:ea typeface="DejaVu Sans"/>
              </a:rPr>
              <a:t>c’est 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46" name="Line 3"/>
          <p:cNvSpPr/>
          <p:nvPr/>
        </p:nvSpPr>
        <p:spPr>
          <a:xfrm flipV="1">
            <a:off x="3436920" y="1440000"/>
            <a:ext cx="1963080" cy="95508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4"/>
          <p:cNvSpPr/>
          <p:nvPr/>
        </p:nvSpPr>
        <p:spPr>
          <a:xfrm>
            <a:off x="5400000" y="720000"/>
            <a:ext cx="3382200" cy="10062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500" spc="-1" strike="noStrike">
                <a:solidFill>
                  <a:srgbClr val="ffffff"/>
                </a:solidFill>
                <a:latin typeface="Arial"/>
                <a:ea typeface="DejaVu Sans"/>
              </a:rPr>
              <a:t>Observer </a:t>
            </a:r>
            <a:endParaRPr b="0" lang="fr-FR" sz="15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1500" spc="-1" strike="noStrike">
                <a:solidFill>
                  <a:srgbClr val="ffffff"/>
                </a:solidFill>
                <a:latin typeface="Arial"/>
                <a:ea typeface="DejaVu Sans"/>
              </a:rPr>
              <a:t>du monde contemporain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5165280" y="3384000"/>
            <a:ext cx="3238200" cy="12942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6"/>
          <p:cNvSpPr/>
          <p:nvPr/>
        </p:nvSpPr>
        <p:spPr>
          <a:xfrm>
            <a:off x="5021280" y="1872000"/>
            <a:ext cx="3382200" cy="12222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7"/>
          <p:cNvSpPr/>
          <p:nvPr/>
        </p:nvSpPr>
        <p:spPr>
          <a:xfrm>
            <a:off x="5165280" y="4968000"/>
            <a:ext cx="3022200" cy="13662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8"/>
          <p:cNvSpPr/>
          <p:nvPr/>
        </p:nvSpPr>
        <p:spPr>
          <a:xfrm>
            <a:off x="5525280" y="2154600"/>
            <a:ext cx="2400840" cy="7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500" spc="-1" strike="noStrike">
                <a:solidFill>
                  <a:srgbClr val="ffffff"/>
                </a:solidFill>
                <a:latin typeface="Arial"/>
                <a:ea typeface="DejaVu Sans"/>
              </a:rPr>
              <a:t>S’appuyer sur le passé pour mieux comprendre le monde contemporain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52" name="Line 9"/>
          <p:cNvSpPr/>
          <p:nvPr/>
        </p:nvSpPr>
        <p:spPr>
          <a:xfrm flipV="1">
            <a:off x="3653280" y="2592000"/>
            <a:ext cx="1368000" cy="14400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10"/>
          <p:cNvSpPr/>
          <p:nvPr/>
        </p:nvSpPr>
        <p:spPr>
          <a:xfrm>
            <a:off x="5453280" y="3666600"/>
            <a:ext cx="240084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500" spc="-1" strike="noStrike">
                <a:solidFill>
                  <a:srgbClr val="ffffff"/>
                </a:solidFill>
                <a:latin typeface="Arial"/>
                <a:ea typeface="DejaVu Sans"/>
              </a:rPr>
              <a:t>Réfléchir sur les relations internationales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54" name="CustomShape 11"/>
          <p:cNvSpPr/>
          <p:nvPr/>
        </p:nvSpPr>
        <p:spPr>
          <a:xfrm>
            <a:off x="5453280" y="5389920"/>
            <a:ext cx="240084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500" spc="-1" strike="noStrike">
                <a:solidFill>
                  <a:srgbClr val="ffffff"/>
                </a:solidFill>
                <a:latin typeface="Arial"/>
                <a:ea typeface="DejaVu Sans"/>
              </a:rPr>
              <a:t>Développer </a:t>
            </a:r>
            <a:endParaRPr b="0" lang="fr-FR" sz="15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1500" spc="-1" strike="noStrike">
                <a:solidFill>
                  <a:srgbClr val="ffffff"/>
                </a:solidFill>
                <a:latin typeface="Arial"/>
                <a:ea typeface="DejaVu Sans"/>
              </a:rPr>
              <a:t>son sens critique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55" name="Line 12"/>
          <p:cNvSpPr/>
          <p:nvPr/>
        </p:nvSpPr>
        <p:spPr>
          <a:xfrm>
            <a:off x="3725280" y="3162240"/>
            <a:ext cx="1440000" cy="86400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Line 13"/>
          <p:cNvSpPr/>
          <p:nvPr/>
        </p:nvSpPr>
        <p:spPr>
          <a:xfrm>
            <a:off x="3365280" y="3240000"/>
            <a:ext cx="1800000" cy="223200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4"/>
          <p:cNvSpPr/>
          <p:nvPr/>
        </p:nvSpPr>
        <p:spPr>
          <a:xfrm>
            <a:off x="1944000" y="360000"/>
            <a:ext cx="539928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HGGSP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est une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spécialité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qui croise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4 disciplines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1152000" y="1260000"/>
            <a:ext cx="1583280" cy="719280"/>
          </a:xfrm>
          <a:prstGeom prst="rect">
            <a:avLst/>
          </a:prstGeom>
          <a:solidFill>
            <a:srgbClr val="ffff00"/>
          </a:solidFill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"/>
          <p:cNvSpPr/>
          <p:nvPr/>
        </p:nvSpPr>
        <p:spPr>
          <a:xfrm>
            <a:off x="3060000" y="1260000"/>
            <a:ext cx="1583280" cy="719280"/>
          </a:xfrm>
          <a:prstGeom prst="rect">
            <a:avLst/>
          </a:prstGeom>
          <a:solidFill>
            <a:srgbClr val="5eb91e"/>
          </a:solidFill>
          <a:ln w="0">
            <a:solidFill>
              <a:srgbClr val="5eb91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"/>
          <p:cNvSpPr/>
          <p:nvPr/>
        </p:nvSpPr>
        <p:spPr>
          <a:xfrm>
            <a:off x="6840000" y="1260000"/>
            <a:ext cx="1583280" cy="71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"/>
          <p:cNvSpPr/>
          <p:nvPr/>
        </p:nvSpPr>
        <p:spPr>
          <a:xfrm>
            <a:off x="1152000" y="1476000"/>
            <a:ext cx="161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Histoire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3024000" y="1440000"/>
            <a:ext cx="161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Géographie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6804000" y="1332000"/>
            <a:ext cx="161928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Sciences politiques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1152000" y="1980000"/>
            <a:ext cx="1583280" cy="1979280"/>
          </a:xfrm>
          <a:prstGeom prst="rect">
            <a:avLst/>
          </a:prstGeom>
          <a:solidFill>
            <a:srgbClr val="ffff6d"/>
          </a:solidFill>
          <a:ln w="0">
            <a:solidFill>
              <a:srgbClr val="ffff6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"/>
          <p:cNvSpPr/>
          <p:nvPr/>
        </p:nvSpPr>
        <p:spPr>
          <a:xfrm>
            <a:off x="3060000" y="1980000"/>
            <a:ext cx="1583280" cy="1979280"/>
          </a:xfrm>
          <a:prstGeom prst="rect">
            <a:avLst/>
          </a:prstGeom>
          <a:solidFill>
            <a:srgbClr val="bbe33d"/>
          </a:solidFill>
          <a:ln w="0">
            <a:solidFill>
              <a:srgbClr val="bbe33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"/>
          <p:cNvSpPr/>
          <p:nvPr/>
        </p:nvSpPr>
        <p:spPr>
          <a:xfrm>
            <a:off x="4968000" y="1980000"/>
            <a:ext cx="1583280" cy="1979280"/>
          </a:xfrm>
          <a:prstGeom prst="rect">
            <a:avLst/>
          </a:prstGeom>
          <a:solidFill>
            <a:srgbClr val="ff6d6d"/>
          </a:solidFill>
          <a:ln w="0">
            <a:solidFill>
              <a:srgbClr val="ff6d6d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"/>
          <p:cNvSpPr/>
          <p:nvPr/>
        </p:nvSpPr>
        <p:spPr>
          <a:xfrm>
            <a:off x="6840000" y="1980000"/>
            <a:ext cx="1583280" cy="1979280"/>
          </a:xfrm>
          <a:prstGeom prst="rect">
            <a:avLst/>
          </a:prstGeom>
          <a:solidFill>
            <a:srgbClr val="b4c7dc"/>
          </a:solidFill>
          <a:ln w="0">
            <a:solidFill>
              <a:srgbClr val="b4c7dc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"/>
          <p:cNvSpPr/>
          <p:nvPr/>
        </p:nvSpPr>
        <p:spPr>
          <a:xfrm>
            <a:off x="1152000" y="2412000"/>
            <a:ext cx="161928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Avoir des repères temporels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3060000" y="2304000"/>
            <a:ext cx="1619280" cy="11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Comprendre les territoires et les espaces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4932000" y="2376000"/>
            <a:ext cx="1727280" cy="11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Comprendre les relations internationales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6804000" y="2304000"/>
            <a:ext cx="161928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Comprendre les évènements politiques, sociaux...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1689840" y="4173480"/>
            <a:ext cx="6121440" cy="2201040"/>
          </a:xfrm>
          <a:prstGeom prst="rect">
            <a:avLst/>
          </a:prstGeom>
          <a:ln w="0">
            <a:noFill/>
          </a:ln>
        </p:spPr>
      </p:pic>
      <p:sp>
        <p:nvSpPr>
          <p:cNvPr id="73" name=""/>
          <p:cNvSpPr/>
          <p:nvPr/>
        </p:nvSpPr>
        <p:spPr>
          <a:xfrm>
            <a:off x="4968000" y="1260000"/>
            <a:ext cx="1583280" cy="719280"/>
          </a:xfrm>
          <a:prstGeom prst="rect">
            <a:avLst/>
          </a:prstGeom>
          <a:solidFill>
            <a:srgbClr val="ff3838"/>
          </a:solidFill>
          <a:ln w="0">
            <a:solidFill>
              <a:srgbClr val="ff383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"/>
          <p:cNvSpPr/>
          <p:nvPr/>
        </p:nvSpPr>
        <p:spPr>
          <a:xfrm>
            <a:off x="4968000" y="1453680"/>
            <a:ext cx="1583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Géopolitique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/>
          <p:nvPr/>
        </p:nvSpPr>
        <p:spPr>
          <a:xfrm>
            <a:off x="246600" y="892800"/>
            <a:ext cx="8611560" cy="264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● </a:t>
            </a: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Donner aux élèves des </a:t>
            </a:r>
            <a:r>
              <a:rPr b="1" lang="fr-FR" sz="1800" spc="-1" strike="noStrike" u="sng">
                <a:solidFill>
                  <a:srgbClr val="a1467e"/>
                </a:solidFill>
                <a:uFillTx/>
                <a:latin typeface="Arial"/>
                <a:ea typeface="DejaVu Sans"/>
              </a:rPr>
              <a:t>clés de compréhension</a:t>
            </a: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 du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monde passé et contemporain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a1467e"/>
                </a:solidFill>
                <a:latin typeface="Arial"/>
                <a:ea typeface="DejaVu Sans"/>
              </a:rPr>
              <a:t>• </a:t>
            </a:r>
            <a:r>
              <a:rPr b="1" lang="fr-FR" sz="2400" spc="-1" strike="noStrike">
                <a:solidFill>
                  <a:srgbClr val="a1467e"/>
                </a:solidFill>
                <a:latin typeface="Arial"/>
                <a:ea typeface="DejaVu Sans"/>
              </a:rPr>
              <a:t>L’</a:t>
            </a: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année de 1re est consacrée à l’acquisition des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notions puis celle de Terminale est consacrée à leur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approfondissement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● </a:t>
            </a:r>
            <a:r>
              <a:rPr b="1" lang="fr-FR" sz="1800" spc="-1" strike="noStrike" u="sng">
                <a:solidFill>
                  <a:srgbClr val="a1467e"/>
                </a:solidFill>
                <a:uFillTx/>
                <a:latin typeface="Arial"/>
                <a:ea typeface="DejaVu Sans"/>
              </a:rPr>
              <a:t>128 heures</a:t>
            </a: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 dans l’année de 1re dédiées à cette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spécialité soit </a:t>
            </a:r>
            <a:r>
              <a:rPr b="1" lang="fr-FR" sz="1800" spc="-1" strike="noStrike" u="sng">
                <a:solidFill>
                  <a:srgbClr val="a1467e"/>
                </a:solidFill>
                <a:uFillTx/>
                <a:latin typeface="Arial"/>
                <a:ea typeface="DejaVu Sans"/>
              </a:rPr>
              <a:t>4heures/semaine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● </a:t>
            </a:r>
            <a:r>
              <a:rPr b="1" lang="fr-FR" sz="1800" spc="-1" strike="noStrike" u="sng">
                <a:solidFill>
                  <a:srgbClr val="a1467e"/>
                </a:solidFill>
                <a:uFillTx/>
                <a:latin typeface="Arial"/>
                <a:ea typeface="DejaVu Sans"/>
              </a:rPr>
              <a:t>192 heures</a:t>
            </a:r>
            <a:r>
              <a:rPr b="1" lang="fr-FR" sz="1800" spc="-1" strike="noStrike">
                <a:solidFill>
                  <a:srgbClr val="a1467e"/>
                </a:solidFill>
                <a:latin typeface="Arial"/>
                <a:ea typeface="DejaVu Sans"/>
              </a:rPr>
              <a:t> en terminale soit </a:t>
            </a:r>
            <a:r>
              <a:rPr b="1" lang="fr-FR" sz="1800" spc="-1" strike="noStrike" u="sng">
                <a:solidFill>
                  <a:srgbClr val="a1467e"/>
                </a:solidFill>
                <a:uFillTx/>
                <a:latin typeface="Arial"/>
                <a:ea typeface="DejaVu Sans"/>
              </a:rPr>
              <a:t>6 heures par semaine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6364800" y="1440000"/>
            <a:ext cx="2274840" cy="18597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6356160" y="3608280"/>
            <a:ext cx="2294280" cy="21513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78" name=""/>
          <p:cNvSpPr/>
          <p:nvPr/>
        </p:nvSpPr>
        <p:spPr>
          <a:xfrm>
            <a:off x="2232000" y="504000"/>
            <a:ext cx="485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Quels sont les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objectifs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la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spécialité 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60000" y="360000"/>
            <a:ext cx="665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Quel(le) élève peut être intéressé(e) par cette spécialité ?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720000" y="1021320"/>
            <a:ext cx="6046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3838"/>
                </a:solidFill>
                <a:latin typeface="Arial"/>
                <a:ea typeface="DejaVu Sans"/>
              </a:rPr>
              <a:t>Celle/celui qui aime l</a:t>
            </a:r>
            <a:r>
              <a:rPr b="1" lang="fr-FR" sz="1800" spc="-1" strike="noStrike">
                <a:solidFill>
                  <a:srgbClr val="ff3838"/>
                </a:solidFill>
                <a:latin typeface="Arial"/>
                <a:ea typeface="DejaVu Sans"/>
              </a:rPr>
              <a:t>’histoire-géographie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1764360" y="1440000"/>
            <a:ext cx="5686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55308d"/>
                </a:solidFill>
                <a:latin typeface="Arial"/>
                <a:ea typeface="DejaVu Sans"/>
              </a:rPr>
              <a:t>qui veut </a:t>
            </a:r>
            <a:r>
              <a:rPr b="1" lang="fr-FR" sz="1800" spc="-1" strike="noStrike">
                <a:solidFill>
                  <a:srgbClr val="55308d"/>
                </a:solidFill>
                <a:latin typeface="Arial"/>
                <a:ea typeface="DejaVu Sans"/>
              </a:rPr>
              <a:t>décrypter</a:t>
            </a:r>
            <a:r>
              <a:rPr b="0" lang="fr-FR" sz="1800" spc="-1" strike="noStrike">
                <a:solidFill>
                  <a:srgbClr val="55308d"/>
                </a:solidFill>
                <a:latin typeface="Arial"/>
                <a:ea typeface="DejaVu Sans"/>
              </a:rPr>
              <a:t> le monde d’aujourd’hui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1836000" y="1800000"/>
            <a:ext cx="6226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0000"/>
                </a:solidFill>
                <a:latin typeface="Arial"/>
                <a:ea typeface="DejaVu Sans"/>
              </a:rPr>
              <a:t>qui veut aller plus loin  dans des </a:t>
            </a:r>
            <a:r>
              <a:rPr b="1" lang="fr-FR" sz="1800" spc="-1" strike="noStrike">
                <a:solidFill>
                  <a:srgbClr val="ff0000"/>
                </a:solidFill>
                <a:latin typeface="Arial"/>
                <a:ea typeface="DejaVu Sans"/>
              </a:rPr>
              <a:t>questions clefs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1764000" y="2160000"/>
            <a:ext cx="6514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a933"/>
                </a:solidFill>
                <a:latin typeface="Arial"/>
                <a:ea typeface="DejaVu Sans"/>
              </a:rPr>
              <a:t>qui veut </a:t>
            </a:r>
            <a:r>
              <a:rPr b="1" lang="fr-FR" sz="1800" spc="-1" strike="noStrike">
                <a:solidFill>
                  <a:srgbClr val="00a933"/>
                </a:solidFill>
                <a:latin typeface="Arial"/>
                <a:ea typeface="DejaVu Sans"/>
              </a:rPr>
              <a:t>acquérir des méthodes</a:t>
            </a:r>
            <a:r>
              <a:rPr b="0" lang="fr-FR" sz="1800" spc="-1" strike="noStrike">
                <a:solidFill>
                  <a:srgbClr val="00a933"/>
                </a:solidFill>
                <a:latin typeface="Arial"/>
                <a:ea typeface="DejaVu Sans"/>
              </a:rPr>
              <a:t> pour le </a:t>
            </a:r>
            <a:r>
              <a:rPr b="1" lang="fr-FR" sz="1800" spc="-1" strike="noStrike">
                <a:solidFill>
                  <a:srgbClr val="00a933"/>
                </a:solidFill>
                <a:latin typeface="Arial"/>
                <a:ea typeface="DejaVu Sans"/>
              </a:rPr>
              <a:t>supérieur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4" name="CustomShape 6"/>
          <p:cNvSpPr/>
          <p:nvPr/>
        </p:nvSpPr>
        <p:spPr>
          <a:xfrm>
            <a:off x="1836000" y="2516040"/>
            <a:ext cx="5974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8000"/>
                </a:solidFill>
                <a:latin typeface="Arial"/>
                <a:ea typeface="DejaVu Sans"/>
              </a:rPr>
              <a:t>qui est </a:t>
            </a:r>
            <a:r>
              <a:rPr b="1" lang="fr-FR" sz="1800" spc="-1" strike="noStrike">
                <a:solidFill>
                  <a:srgbClr val="ff8000"/>
                </a:solidFill>
                <a:latin typeface="Arial"/>
                <a:ea typeface="DejaVu Sans"/>
              </a:rPr>
              <a:t>curieux</a:t>
            </a:r>
            <a:r>
              <a:rPr b="0" lang="fr-FR" sz="1800" spc="-1" strike="noStrike">
                <a:solidFill>
                  <a:srgbClr val="ff8000"/>
                </a:solidFill>
                <a:latin typeface="Arial"/>
                <a:ea typeface="DejaVu Sans"/>
              </a:rPr>
              <a:t> de l’actualité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2075400" y="3196800"/>
            <a:ext cx="4224240" cy="274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/>
          <p:nvPr/>
        </p:nvSpPr>
        <p:spPr>
          <a:xfrm>
            <a:off x="3358440" y="1250280"/>
            <a:ext cx="5785200" cy="34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Une </a:t>
            </a:r>
            <a:r>
              <a:rPr b="1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spécialité qui prépare à la réussite</a:t>
            </a: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 dans un </a:t>
            </a:r>
            <a:r>
              <a:rPr b="1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grand nombre de cursus</a:t>
            </a: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 =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- </a:t>
            </a:r>
            <a:r>
              <a:rPr b="1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classes préparatoires</a:t>
            </a: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 aux grandes écoles (CPGE)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- </a:t>
            </a:r>
            <a:r>
              <a:rPr b="1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écoles de journalisme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- </a:t>
            </a:r>
            <a:r>
              <a:rPr b="1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Instituts d’études politiques</a:t>
            </a: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 (IEP)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- </a:t>
            </a:r>
            <a:r>
              <a:rPr b="1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écoles de commerce</a:t>
            </a: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 et de management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- </a:t>
            </a:r>
            <a:r>
              <a:rPr b="1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universités</a:t>
            </a:r>
            <a:r>
              <a:rPr b="0" lang="fr-FR" sz="1800" spc="-1" strike="noStrike">
                <a:solidFill>
                  <a:srgbClr val="ff5429"/>
                </a:solidFill>
                <a:latin typeface="Arial"/>
                <a:ea typeface="DejaVu Sans"/>
              </a:rPr>
              <a:t> (histoire, géographie, science politique, sciences humaines, droit…)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6840" y="1368000"/>
            <a:ext cx="3412800" cy="35722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88" name=""/>
          <p:cNvSpPr/>
          <p:nvPr/>
        </p:nvSpPr>
        <p:spPr>
          <a:xfrm>
            <a:off x="2052000" y="373680"/>
            <a:ext cx="539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latin typeface="Arial"/>
              </a:rPr>
              <a:t>Quelles </a:t>
            </a:r>
            <a:r>
              <a:rPr b="1" lang="fr-FR" sz="1800" spc="-1" strike="noStrike">
                <a:latin typeface="Arial"/>
              </a:rPr>
              <a:t>études</a:t>
            </a:r>
            <a:r>
              <a:rPr b="0" lang="fr-FR" sz="1800" spc="-1" strike="noStrike">
                <a:latin typeface="Arial"/>
              </a:rPr>
              <a:t> après l’année de Terminale ?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2"/>
          <p:cNvSpPr/>
          <p:nvPr/>
        </p:nvSpPr>
        <p:spPr>
          <a:xfrm>
            <a:off x="360000" y="1620000"/>
            <a:ext cx="5218560" cy="29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d62e4e"/>
                </a:solidFill>
                <a:latin typeface="Arial"/>
                <a:ea typeface="DejaVu Sans"/>
              </a:rPr>
              <a:t>- </a:t>
            </a:r>
            <a:r>
              <a:rPr b="1" lang="fr-FR" sz="1800" spc="-1" strike="noStrike">
                <a:solidFill>
                  <a:srgbClr val="d62e4e"/>
                </a:solidFill>
                <a:latin typeface="Arial"/>
                <a:ea typeface="DejaVu Sans"/>
              </a:rPr>
              <a:t>consolider</a:t>
            </a:r>
            <a:r>
              <a:rPr b="0" lang="fr-FR" sz="1800" spc="-1" strike="noStrike">
                <a:solidFill>
                  <a:srgbClr val="d62e4e"/>
                </a:solidFill>
                <a:latin typeface="Arial"/>
                <a:ea typeface="DejaVu Sans"/>
              </a:rPr>
              <a:t> </a:t>
            </a:r>
            <a:r>
              <a:rPr b="1" lang="fr-FR" sz="1800" spc="-1" strike="noStrike">
                <a:solidFill>
                  <a:srgbClr val="d62e4e"/>
                </a:solidFill>
                <a:latin typeface="Arial"/>
                <a:ea typeface="DejaVu Sans"/>
              </a:rPr>
              <a:t>l’écrit </a:t>
            </a:r>
            <a:r>
              <a:rPr b="0" lang="fr-FR" sz="1800" spc="-1" strike="noStrike">
                <a:solidFill>
                  <a:srgbClr val="d62e4e"/>
                </a:solidFill>
                <a:latin typeface="Arial"/>
                <a:ea typeface="DejaVu Sans"/>
              </a:rPr>
              <a:t>: argumenter, justifier, -raisonner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d62e4e"/>
                </a:solidFill>
                <a:latin typeface="Arial"/>
                <a:ea typeface="DejaVu Sans"/>
              </a:rPr>
              <a:t>- améliorer l’</a:t>
            </a:r>
            <a:r>
              <a:rPr b="1" lang="fr-FR" sz="1800" spc="-1" strike="noStrike">
                <a:solidFill>
                  <a:srgbClr val="d62e4e"/>
                </a:solidFill>
                <a:latin typeface="Arial"/>
                <a:ea typeface="DejaVu Sans"/>
              </a:rPr>
              <a:t>expression orale</a:t>
            </a:r>
            <a:r>
              <a:rPr b="0" lang="fr-FR" sz="1800" spc="-1" strike="noStrike">
                <a:solidFill>
                  <a:srgbClr val="d62e4e"/>
                </a:solidFill>
                <a:latin typeface="Arial"/>
                <a:ea typeface="DejaVu Sans"/>
              </a:rPr>
              <a:t> dans l’optique du grand oral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d62e4e"/>
                </a:solidFill>
                <a:latin typeface="Arial"/>
                <a:ea typeface="DejaVu Sans"/>
              </a:rPr>
              <a:t>- se préparer au </a:t>
            </a:r>
            <a:r>
              <a:rPr b="1" lang="fr-FR" sz="1800" spc="-1" strike="noStrike">
                <a:solidFill>
                  <a:srgbClr val="d62e4e"/>
                </a:solidFill>
                <a:latin typeface="Arial"/>
                <a:ea typeface="DejaVu Sans"/>
              </a:rPr>
              <a:t>travail autonome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buNone/>
            </a:pPr>
            <a:r>
              <a:rPr b="0" lang="fr-FR" sz="1800" spc="-1" strike="noStrike">
                <a:solidFill>
                  <a:srgbClr val="d62e4e"/>
                </a:solidFill>
                <a:latin typeface="Arial"/>
                <a:ea typeface="Microsoft YaHei"/>
              </a:rPr>
              <a:t>- stimule la </a:t>
            </a:r>
            <a:r>
              <a:rPr b="1" lang="fr-FR" sz="1800" spc="-1" strike="noStrike">
                <a:solidFill>
                  <a:srgbClr val="d62e4e"/>
                </a:solidFill>
                <a:latin typeface="Arial"/>
                <a:ea typeface="Microsoft YaHei"/>
              </a:rPr>
              <a:t>curiosité intellectuelle</a:t>
            </a:r>
            <a:r>
              <a:rPr b="0" lang="fr-FR" sz="1800" spc="-1" strike="noStrike">
                <a:solidFill>
                  <a:srgbClr val="d62e4e"/>
                </a:solidFill>
                <a:latin typeface="Arial"/>
                <a:ea typeface="Microsoft YaHei"/>
              </a:rPr>
              <a:t> nécessaire dans les études supérieures : c</a:t>
            </a:r>
            <a:r>
              <a:rPr b="0" lang="fr-FR" sz="1800" spc="-1" strike="noStrike">
                <a:solidFill>
                  <a:srgbClr val="d62e4e"/>
                </a:solidFill>
                <a:latin typeface="Arial"/>
                <a:ea typeface="DejaVu Sans"/>
              </a:rPr>
              <a:t>onstruire son opinion, développer son esprit critique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544000" y="1654560"/>
            <a:ext cx="3599640" cy="2305080"/>
          </a:xfrm>
          <a:prstGeom prst="rect">
            <a:avLst/>
          </a:prstGeom>
          <a:ln w="0">
            <a:noFill/>
          </a:ln>
        </p:spPr>
      </p:pic>
      <p:sp>
        <p:nvSpPr>
          <p:cNvPr id="91" name=""/>
          <p:cNvSpPr/>
          <p:nvPr/>
        </p:nvSpPr>
        <p:spPr>
          <a:xfrm>
            <a:off x="540000" y="576000"/>
            <a:ext cx="845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Une spécialité qui permet d’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acquérir des compétences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utiles pour le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supérieur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5"/>
          <p:cNvSpPr/>
          <p:nvPr/>
        </p:nvSpPr>
        <p:spPr>
          <a:xfrm>
            <a:off x="333360" y="713520"/>
            <a:ext cx="8305200" cy="16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3" name="TextShape 6"/>
          <p:cNvSpPr/>
          <p:nvPr/>
        </p:nvSpPr>
        <p:spPr>
          <a:xfrm>
            <a:off x="257040" y="385560"/>
            <a:ext cx="8381520" cy="271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Contenu des enseignements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Le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programme de première 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thème 1 : Comprendre un régime politique : la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démocratie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thème 2 : Analyser les dynamiques des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puissances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internationales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thème 3 : Étudier les division politiques du monde : les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frontières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thème 4 : S’informer : un regard critique sur les sources et les modes de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communications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thème 5 : Analyser le relations entre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État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et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religions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900000" y="1476000"/>
            <a:ext cx="737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4000"/>
                </a:solidFill>
                <a:latin typeface="Arial"/>
              </a:rPr>
              <a:t>« Acquérir les clefs de compréhension du monde contemporain »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6660000" y="3645720"/>
            <a:ext cx="1995840" cy="28339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3780000" y="4458600"/>
            <a:ext cx="2417760" cy="14810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216000" y="4311000"/>
            <a:ext cx="3059640" cy="220464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3"/>
          <p:cNvSpPr/>
          <p:nvPr/>
        </p:nvSpPr>
        <p:spPr>
          <a:xfrm>
            <a:off x="333360" y="713520"/>
            <a:ext cx="8305200" cy="16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900000" y="972000"/>
            <a:ext cx="737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bf0041"/>
                </a:solidFill>
                <a:latin typeface="Arial"/>
              </a:rPr>
              <a:t>« Analyser les grands enjeux du monde contemporain »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180000" y="387720"/>
            <a:ext cx="8659080" cy="354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Le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programme de terminale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thème 1 : De nouveaux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espaces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de conquêtes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thème 2 : Faire la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guerre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, faire la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paix 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formes de conflits et modes de résolution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thème 3 :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Histoire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et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mémoires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thème 4 : Identifier, protéger et valoriser le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patrimoine 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enjeux géopolitiques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thème 5 : L’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environnement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 ; entre exploitation et protection : un enjeu planétaire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-thème 6 : L’enjeu de la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connaissance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327960" y="3780000"/>
            <a:ext cx="3811680" cy="26996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4934880" y="3780000"/>
            <a:ext cx="3812760" cy="269964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Application>LibreOffice/7.2.5.2$Windows_X86_64 LibreOffice_project/499f9727c189e6ef3471021d6132d4c694f357e5</Application>
  <AppVersion>15.0000</AppVersion>
  <Words>903</Words>
  <Paragraphs>112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2014-12-04T14:56:56Z</dcterms:created>
  <dc:creator>EBTP</dc:creator>
  <dc:description/>
  <dc:language>fr-FR</dc:language>
  <cp:lastModifiedBy/>
  <dcterms:modified xsi:type="dcterms:W3CDTF">2022-02-09T14:33:46Z</dcterms:modified>
  <cp:revision>55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16</vt:i4>
  </property>
</Properties>
</file>